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54b3249db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54b3249d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8322d0ef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8322d0ef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8322d0ef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8322d0ef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8322d0ef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8322d0ef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8322d0ef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8322d0ef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8322d0ef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8322d0ef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8322d0ef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18322d0ef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8322d0ef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8322d0ef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8322d0ef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8322d0ef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8322d0ef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8322d0ef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54b3249db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54b3249d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8322d0ef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8322d0ef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54b3249db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154b3249db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54b3249db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54b3249db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8322d0ef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8322d0ef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8322d0ef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8322d0ef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8322d0ef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18322d0ef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54b3249db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54b3249db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154b3249db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154b3249db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54b3249db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154b3249db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54b3249db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54b3249db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8322d0e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8322d0e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54b3249db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54b3249db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54b3249db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54b3249db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4b3249d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54b3249d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8322d0ef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8322d0e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8322d0ef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8322d0ef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1.jp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1.jpg"/><Relationship Id="rId5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16.jpg"/><Relationship Id="rId6" Type="http://schemas.openxmlformats.org/officeDocument/2006/relationships/image" Target="../media/image19.jpg"/><Relationship Id="rId7" Type="http://schemas.openxmlformats.org/officeDocument/2006/relationships/image" Target="../media/image23.jpg"/><Relationship Id="rId8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hyperlink" Target="http://drive.google.com/file/d/1i3ZW0UN8-5y8MmYMGEnQf43YWlpGVMXh/view" TargetMode="External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9" y="686638"/>
            <a:ext cx="4796424" cy="37702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764150" y="1388800"/>
            <a:ext cx="40545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" sz="5000">
                <a:latin typeface="Roboto"/>
                <a:ea typeface="Roboto"/>
                <a:cs typeface="Roboto"/>
                <a:sym typeface="Roboto"/>
              </a:rPr>
              <a:t>mble</a:t>
            </a:r>
            <a:endParaRPr b="1" sz="5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Midway Milestone - A8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026500" y="3266500"/>
            <a:ext cx="3529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Frieda R., Kelsey Z, Rickenson R., Thomas E. </a:t>
            </a:r>
            <a:endParaRPr i="1"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/>
        </p:nvSpPr>
        <p:spPr>
          <a:xfrm>
            <a:off x="661800" y="1840050"/>
            <a:ext cx="7820400" cy="26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the interface for “Suggested”, the “Based on your history…” graph is difficult to understand: it’s unclear what it is showing and what the axes mean. It is also unclear why the users would want to see this in the first place.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Providing clear suggestions is an essential component to amble’s personalized and curated experience, yet our elements did not show this. 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9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-75100" y="0"/>
            <a:ext cx="1895524" cy="9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562400" y="964600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Issue 1: H2, Sev 4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/>
        </p:nvSpPr>
        <p:spPr>
          <a:xfrm>
            <a:off x="723675" y="1174100"/>
            <a:ext cx="47766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Revision 1: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Fix: Label the graph with a title and the axess. Reconsider the how the information is displayed, possibly as a list of information rather than a graph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21488" t="37694"/>
          <a:stretch/>
        </p:blipFill>
        <p:spPr>
          <a:xfrm>
            <a:off x="5378150" y="0"/>
            <a:ext cx="3765850" cy="234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 rotWithShape="1">
          <a:blip r:embed="rId4">
            <a:alphaModFix/>
          </a:blip>
          <a:srcRect b="6109" l="0" r="0" t="3104"/>
          <a:stretch/>
        </p:blipFill>
        <p:spPr>
          <a:xfrm>
            <a:off x="5500275" y="1605400"/>
            <a:ext cx="1394425" cy="27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5450" y="1784575"/>
            <a:ext cx="1573575" cy="31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/>
        </p:nvSpPr>
        <p:spPr>
          <a:xfrm>
            <a:off x="661800" y="1840050"/>
            <a:ext cx="7820400" cy="26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obvious way to remove a tutorial/activity/note from a profile. Hard to know whether or not things can be deleted. I.e. if I accidentally clicked Plein Air Paint and decided I didn’t actually want to do it, how could I remove it from my profile?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Allowing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users to add and delete bytes is a key feature of usability.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9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-75100" y="0"/>
            <a:ext cx="1895524" cy="9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562400" y="964600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Issue 2: H3, Sev 4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723675" y="1174100"/>
            <a:ext cx="4776600" cy="26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Revision 2: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Fix: 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simple ‘cancel’, or ‘quit’ button on the initial page of a new task. Add a ‘remove byte’ feature to the homescreen and profile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21488" t="37694"/>
          <a:stretch/>
        </p:blipFill>
        <p:spPr>
          <a:xfrm>
            <a:off x="5378150" y="0"/>
            <a:ext cx="3765850" cy="234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7850" y="1652350"/>
            <a:ext cx="1563776" cy="311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661800" y="1840050"/>
            <a:ext cx="7820400" cy="26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the interface for viewing “Tutorials”, the screen is quite cluttered. It’s unclear what each of the yellow sections are supposed to represent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important for the 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purpose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the tutorials page to be easy to 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understand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usable. (Part of the lack of clarity is due to figma and implementation limitations)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9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-75100" y="0"/>
            <a:ext cx="1895524" cy="9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562400" y="964600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Issue 3: H6, Sev 4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723675" y="1174100"/>
            <a:ext cx="47766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Revision 3: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Fix: Making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“Tutorials” interface one horizontal block rather than a split design. The written vs. video format will be put into the filter feature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21488" t="37694"/>
          <a:stretch/>
        </p:blipFill>
        <p:spPr>
          <a:xfrm>
            <a:off x="5378150" y="0"/>
            <a:ext cx="3765850" cy="234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475" y="1465475"/>
            <a:ext cx="1295925" cy="28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3075" y="1755175"/>
            <a:ext cx="1396671" cy="29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/>
        </p:nvSpPr>
        <p:spPr>
          <a:xfrm>
            <a:off x="661800" y="1840050"/>
            <a:ext cx="7820400" cy="26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 of now, the only help included in the prototype is the ‘Start here’ indicator. There is no ‘help’ tab or ‘info’ button on any pages to indicate how a user should go about navigating a task, adding a task, or exploring a new area.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user should have a place to find 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helpful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resources and tips on how to use the app. Users shouldn’t have any difficulty knowing how to navigate and use the app.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9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-75100" y="0"/>
            <a:ext cx="1895524" cy="9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562400" y="964600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Issue 4: H10, Sev 3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/>
        </p:nvSpPr>
        <p:spPr>
          <a:xfrm>
            <a:off x="723675" y="1174100"/>
            <a:ext cx="4776600" cy="23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Revision 4: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Fix: Add a ‘help’ tab in the drop down menu with FAQs or a short tutorial for new users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 b="0" l="0" r="21488" t="37694"/>
          <a:stretch/>
        </p:blipFill>
        <p:spPr>
          <a:xfrm>
            <a:off x="5378150" y="0"/>
            <a:ext cx="3765850" cy="234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4">
            <a:alphaModFix/>
          </a:blip>
          <a:srcRect b="12355" l="0" r="0" t="1903"/>
          <a:stretch/>
        </p:blipFill>
        <p:spPr>
          <a:xfrm>
            <a:off x="6069475" y="1577250"/>
            <a:ext cx="1645900" cy="288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/>
        </p:nvSpPr>
        <p:spPr>
          <a:xfrm>
            <a:off x="661800" y="1840050"/>
            <a:ext cx="7820400" cy="26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obvious alternative presentation of options/usability yet. There is a ‘your amble’ tab where accessibility settings could go, but as of yet it is not interactive in the prototype.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app should cater to a diverse audience and accommodate 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various</a:t>
            </a: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types of users. Users should have the ability to change their settings to make features usable for them.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9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-75100" y="0"/>
            <a:ext cx="1895524" cy="9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562400" y="964600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Issue 5: H11, Sev 3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/>
        </p:nvSpPr>
        <p:spPr>
          <a:xfrm>
            <a:off x="723675" y="1174100"/>
            <a:ext cx="4776600" cy="3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Revision 5: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766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Roboto"/>
              <a:buChar char="-"/>
            </a:pPr>
            <a:r>
              <a:rPr lang="en" sz="15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Fix: Include options in the settings to dictate buttons/screens, and an option to increase text size or change visibility settings (lots of this may in fact be covered by the users phone settings)</a:t>
            </a:r>
            <a:endParaRPr sz="15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b="0" l="0" r="21488" t="37694"/>
          <a:stretch/>
        </p:blipFill>
        <p:spPr>
          <a:xfrm>
            <a:off x="5378150" y="0"/>
            <a:ext cx="3765850" cy="234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4"/>
          <p:cNvGrpSpPr/>
          <p:nvPr/>
        </p:nvGrpSpPr>
        <p:grpSpPr>
          <a:xfrm>
            <a:off x="2741000" y="1330895"/>
            <a:ext cx="7584389" cy="1240861"/>
            <a:chOff x="1797" y="766801"/>
            <a:chExt cx="11106149" cy="1938543"/>
          </a:xfrm>
        </p:grpSpPr>
        <p:sp>
          <p:nvSpPr>
            <p:cNvPr id="62" name="Google Shape;62;p14"/>
            <p:cNvSpPr/>
            <p:nvPr/>
          </p:nvSpPr>
          <p:spPr>
            <a:xfrm>
              <a:off x="316806" y="766801"/>
              <a:ext cx="985500" cy="985500"/>
            </a:xfrm>
            <a:prstGeom prst="ellipse">
              <a:avLst/>
            </a:prstGeom>
            <a:solidFill>
              <a:srgbClr val="399B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526812" y="976807"/>
              <a:ext cx="565500" cy="565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179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 txBox="1"/>
            <p:nvPr/>
          </p:nvSpPr>
          <p:spPr>
            <a:xfrm>
              <a:off x="179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PROBLEM &amp; SOLUTION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214936" y="766801"/>
              <a:ext cx="985500" cy="985500"/>
            </a:xfrm>
            <a:prstGeom prst="ellipse">
              <a:avLst/>
            </a:prstGeom>
            <a:solidFill>
              <a:srgbClr val="4C7C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2424941" y="976807"/>
              <a:ext cx="565500" cy="565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89992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189992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chemeClr val="lt1"/>
                  </a:solidFill>
                </a:rPr>
                <a:t>VALUE PROPOSITION</a:t>
              </a: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4113066" y="766801"/>
              <a:ext cx="985500" cy="985500"/>
            </a:xfrm>
            <a:prstGeom prst="ellipse">
              <a:avLst/>
            </a:prstGeom>
            <a:solidFill>
              <a:srgbClr val="434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323071" y="976807"/>
              <a:ext cx="565500" cy="565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79805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379805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VALUES ENCODED</a:t>
              </a:r>
              <a:endParaRPr sz="1200"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69618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7594316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9492446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14"/>
          <p:cNvGrpSpPr/>
          <p:nvPr/>
        </p:nvGrpSpPr>
        <p:grpSpPr>
          <a:xfrm>
            <a:off x="2021474" y="2879295"/>
            <a:ext cx="3695690" cy="1240863"/>
            <a:chOff x="5696187" y="766801"/>
            <a:chExt cx="5411759" cy="1938546"/>
          </a:xfrm>
        </p:grpSpPr>
        <p:sp>
          <p:nvSpPr>
            <p:cNvPr id="78" name="Google Shape;78;p14"/>
            <p:cNvSpPr/>
            <p:nvPr/>
          </p:nvSpPr>
          <p:spPr>
            <a:xfrm>
              <a:off x="6011195" y="766801"/>
              <a:ext cx="985500" cy="985500"/>
            </a:xfrm>
            <a:prstGeom prst="ellipse">
              <a:avLst/>
            </a:prstGeom>
            <a:solidFill>
              <a:srgbClr val="7E4C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221201" y="976807"/>
              <a:ext cx="565500" cy="5655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 txBox="1"/>
            <p:nvPr/>
          </p:nvSpPr>
          <p:spPr>
            <a:xfrm>
              <a:off x="569618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HEURISTICS</a:t>
              </a:r>
              <a:endParaRPr sz="1200"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909325" y="766801"/>
              <a:ext cx="985500" cy="985500"/>
            </a:xfrm>
            <a:prstGeom prst="ellipse">
              <a:avLst/>
            </a:prstGeom>
            <a:solidFill>
              <a:srgbClr val="9F3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119331" y="976807"/>
              <a:ext cx="565500" cy="5655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7482100" y="2059147"/>
              <a:ext cx="18393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USABILITY GOALS &amp; MEASUREMENTS</a:t>
              </a:r>
              <a:endParaRPr sz="1200"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9807455" y="766801"/>
              <a:ext cx="985500" cy="985500"/>
            </a:xfrm>
            <a:prstGeom prst="ellipse">
              <a:avLst/>
            </a:prstGeom>
            <a:solidFill>
              <a:srgbClr val="399B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10017461" y="976807"/>
              <a:ext cx="565500" cy="5655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9492446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INTERFACE RE-DESIGN</a:t>
              </a:r>
              <a:endParaRPr sz="1200"/>
            </a:p>
          </p:txBody>
        </p:sp>
      </p:grpSp>
      <p:sp>
        <p:nvSpPr>
          <p:cNvPr id="87" name="Google Shape;87;p14"/>
          <p:cNvSpPr/>
          <p:nvPr/>
        </p:nvSpPr>
        <p:spPr>
          <a:xfrm>
            <a:off x="6167750" y="2879300"/>
            <a:ext cx="637200" cy="627600"/>
          </a:xfrm>
          <a:prstGeom prst="ellipse">
            <a:avLst/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5944148" y="3706448"/>
            <a:ext cx="11031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venir"/>
              <a:buNone/>
            </a:pPr>
            <a:r>
              <a:rPr lang="en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PROTOTYPE OVERVIEW</a:t>
            </a:r>
            <a:endParaRPr sz="1200"/>
          </a:p>
        </p:txBody>
      </p:sp>
      <p:sp>
        <p:nvSpPr>
          <p:cNvPr id="89" name="Google Shape;89;p14"/>
          <p:cNvSpPr/>
          <p:nvPr/>
        </p:nvSpPr>
        <p:spPr>
          <a:xfrm>
            <a:off x="6302656" y="3012044"/>
            <a:ext cx="386100" cy="362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077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2652150" y="376850"/>
            <a:ext cx="383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Overview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/>
          <p:nvPr/>
        </p:nvSpPr>
        <p:spPr>
          <a:xfrm>
            <a:off x="1810500" y="1822100"/>
            <a:ext cx="565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Hi-Fi Prototype Status</a:t>
            </a:r>
            <a:r>
              <a:rPr b="1" lang="en" sz="32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2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3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Tools &amp; Resources Used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3"/>
          <p:cNvSpPr txBox="1"/>
          <p:nvPr/>
        </p:nvSpPr>
        <p:spPr>
          <a:xfrm>
            <a:off x="703225" y="1533100"/>
            <a:ext cx="7270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- React Native (application framework)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- Expo (building and simulation)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- BuilderX (react component builder)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- Figma (for design components)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1175" y="412975"/>
            <a:ext cx="3116156" cy="393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7913" y="2565275"/>
            <a:ext cx="1201287" cy="11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4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Implemented Features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4"/>
          <p:cNvSpPr txBox="1"/>
          <p:nvPr/>
        </p:nvSpPr>
        <p:spPr>
          <a:xfrm>
            <a:off x="842325" y="1766150"/>
            <a:ext cx="72891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Home-screen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Navigation option (slide out drawer)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Ability to navigate b/w dummy pages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Note-taking section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2262150" y="2187325"/>
            <a:ext cx="540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Uni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mplemented Features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5"/>
          <p:cNvSpPr txBox="1"/>
          <p:nvPr/>
        </p:nvSpPr>
        <p:spPr>
          <a:xfrm>
            <a:off x="842325" y="1766150"/>
            <a:ext cx="7289100" cy="1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Carousel sliding feature for home-screen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Discover page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Suggested bytes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Tutorials page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 rotWithShape="1">
          <a:blip r:embed="rId4">
            <a:alphaModFix/>
          </a:blip>
          <a:srcRect b="3511" l="0" r="0" t="11266"/>
          <a:stretch/>
        </p:blipFill>
        <p:spPr>
          <a:xfrm>
            <a:off x="5502875" y="253825"/>
            <a:ext cx="1475199" cy="27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 rotWithShape="1">
          <a:blip r:embed="rId5">
            <a:alphaModFix/>
          </a:blip>
          <a:srcRect b="6641" l="0" r="0" t="4445"/>
          <a:stretch/>
        </p:blipFill>
        <p:spPr>
          <a:xfrm>
            <a:off x="7207200" y="1398925"/>
            <a:ext cx="1618876" cy="311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/>
        </p:nvSpPr>
        <p:spPr>
          <a:xfrm>
            <a:off x="347325" y="3689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Our Plan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6"/>
          <p:cNvPicPr preferRelativeResize="0"/>
          <p:nvPr/>
        </p:nvPicPr>
        <p:blipFill rotWithShape="1">
          <a:blip r:embed="rId3">
            <a:alphaModFix/>
          </a:blip>
          <a:srcRect b="0" l="0" r="21488" t="37694"/>
          <a:stretch/>
        </p:blipFill>
        <p:spPr>
          <a:xfrm>
            <a:off x="5378150" y="0"/>
            <a:ext cx="3765850" cy="234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6"/>
          <p:cNvSpPr/>
          <p:nvPr/>
        </p:nvSpPr>
        <p:spPr>
          <a:xfrm>
            <a:off x="950325" y="1299000"/>
            <a:ext cx="1821000" cy="1164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950325" y="2962738"/>
            <a:ext cx="1821000" cy="1164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6"/>
          <p:cNvSpPr/>
          <p:nvPr/>
        </p:nvSpPr>
        <p:spPr>
          <a:xfrm>
            <a:off x="3436250" y="1299000"/>
            <a:ext cx="1821000" cy="1164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3436250" y="2962750"/>
            <a:ext cx="1821000" cy="1164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"/>
          <p:cNvSpPr/>
          <p:nvPr/>
        </p:nvSpPr>
        <p:spPr>
          <a:xfrm>
            <a:off x="6138050" y="2962750"/>
            <a:ext cx="1821000" cy="1164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6"/>
          <p:cNvSpPr txBox="1"/>
          <p:nvPr/>
        </p:nvSpPr>
        <p:spPr>
          <a:xfrm>
            <a:off x="826025" y="1430700"/>
            <a:ext cx="1821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Interactions b/w screens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Scrolling features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3328875" y="1430700"/>
            <a:ext cx="1821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Buttons and graphics for task 2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Tutorials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3436250" y="3214638"/>
            <a:ext cx="1821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Suggested page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User history features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9" name="Google Shape;269;p36"/>
          <p:cNvSpPr txBox="1"/>
          <p:nvPr/>
        </p:nvSpPr>
        <p:spPr>
          <a:xfrm>
            <a:off x="950325" y="3070350"/>
            <a:ext cx="1821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Help feature with walkthrough tutorial on how to use the app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0" name="Google Shape;270;p36"/>
          <p:cNvSpPr txBox="1"/>
          <p:nvPr/>
        </p:nvSpPr>
        <p:spPr>
          <a:xfrm>
            <a:off x="6138050" y="3214638"/>
            <a:ext cx="1821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Aesthetic changes and touch-ups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2891000" y="1774350"/>
            <a:ext cx="4380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 rot="-2343551">
            <a:off x="2791229" y="2616006"/>
            <a:ext cx="625116" cy="162300"/>
          </a:xfrm>
          <a:prstGeom prst="leftArrow">
            <a:avLst>
              <a:gd fmla="val 50000" name="adj1"/>
              <a:gd fmla="val 5782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2909775" y="3548300"/>
            <a:ext cx="3816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6"/>
          <p:cNvSpPr/>
          <p:nvPr/>
        </p:nvSpPr>
        <p:spPr>
          <a:xfrm>
            <a:off x="5506850" y="3556538"/>
            <a:ext cx="381600" cy="14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7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Hard-Coded 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Features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7"/>
          <p:cNvSpPr txBox="1"/>
          <p:nvPr/>
        </p:nvSpPr>
        <p:spPr>
          <a:xfrm>
            <a:off x="842325" y="1766150"/>
            <a:ext cx="72891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Tutorials </a:t>
            </a:r>
            <a:r>
              <a:rPr lang="en" sz="1700">
                <a:solidFill>
                  <a:schemeClr val="dk1"/>
                </a:solidFill>
              </a:rPr>
              <a:t>provided</a:t>
            </a:r>
            <a:r>
              <a:rPr lang="en" sz="1700">
                <a:solidFill>
                  <a:schemeClr val="dk1"/>
                </a:solidFill>
              </a:rPr>
              <a:t> to the user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Graphics and flaticons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Recommended bytes to user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4">
            <a:alphaModFix/>
          </a:blip>
          <a:srcRect b="5830" l="0" r="0" t="3639"/>
          <a:stretch/>
        </p:blipFill>
        <p:spPr>
          <a:xfrm>
            <a:off x="5308100" y="979000"/>
            <a:ext cx="1853500" cy="363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8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8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Prototype Overview: Wizard of Oz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8"/>
          <p:cNvSpPr txBox="1"/>
          <p:nvPr/>
        </p:nvSpPr>
        <p:spPr>
          <a:xfrm>
            <a:off x="851675" y="1681850"/>
            <a:ext cx="746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Future designs of our app would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incorporate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image-recognition feature using trained algorithm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tutorials that would need additional work to source and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determine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copyrights onto the platform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These features may not be feasible in a 10-week frame.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/>
        </p:nvSpPr>
        <p:spPr>
          <a:xfrm>
            <a:off x="1107750" y="201400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Prototype - Task 1 Flow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7" name="Google Shape;2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25" y="951225"/>
            <a:ext cx="1369619" cy="280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512" y="951236"/>
            <a:ext cx="1369619" cy="280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7989" y="951236"/>
            <a:ext cx="1369619" cy="280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739" y="951236"/>
            <a:ext cx="1369619" cy="280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8332" y="951223"/>
            <a:ext cx="1369619" cy="280244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 txBox="1"/>
          <p:nvPr/>
        </p:nvSpPr>
        <p:spPr>
          <a:xfrm>
            <a:off x="198198" y="3966598"/>
            <a:ext cx="12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Loading screen</a:t>
            </a:r>
            <a:endParaRPr sz="1200"/>
          </a:p>
        </p:txBody>
      </p:sp>
      <p:sp>
        <p:nvSpPr>
          <p:cNvPr id="303" name="Google Shape;303;p39"/>
          <p:cNvSpPr txBox="1"/>
          <p:nvPr/>
        </p:nvSpPr>
        <p:spPr>
          <a:xfrm>
            <a:off x="1725208" y="3888947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Home screen - find notes area</a:t>
            </a:r>
            <a:endParaRPr sz="1200"/>
          </a:p>
        </p:txBody>
      </p:sp>
      <p:sp>
        <p:nvSpPr>
          <p:cNvPr id="304" name="Google Shape;304;p39"/>
          <p:cNvSpPr txBox="1"/>
          <p:nvPr/>
        </p:nvSpPr>
        <p:spPr>
          <a:xfrm>
            <a:off x="3252230" y="3966598"/>
            <a:ext cx="12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Menu bar </a:t>
            </a:r>
            <a:endParaRPr sz="1200"/>
          </a:p>
        </p:txBody>
      </p:sp>
      <p:sp>
        <p:nvSpPr>
          <p:cNvPr id="305" name="Google Shape;305;p39"/>
          <p:cNvSpPr txBox="1"/>
          <p:nvPr/>
        </p:nvSpPr>
        <p:spPr>
          <a:xfrm>
            <a:off x="4680968" y="3966598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Inspiration screen</a:t>
            </a:r>
            <a:endParaRPr sz="1200"/>
          </a:p>
        </p:txBody>
      </p:sp>
      <p:sp>
        <p:nvSpPr>
          <p:cNvPr id="306" name="Google Shape;306;p39"/>
          <p:cNvSpPr txBox="1"/>
          <p:nvPr/>
        </p:nvSpPr>
        <p:spPr>
          <a:xfrm>
            <a:off x="6198187" y="3966598"/>
            <a:ext cx="12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Notes page</a:t>
            </a:r>
            <a:endParaRPr sz="1200"/>
          </a:p>
        </p:txBody>
      </p:sp>
      <p:pic>
        <p:nvPicPr>
          <p:cNvPr id="307" name="Google Shape;30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5100" y="951225"/>
            <a:ext cx="1294469" cy="280242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9"/>
          <p:cNvSpPr txBox="1"/>
          <p:nvPr/>
        </p:nvSpPr>
        <p:spPr>
          <a:xfrm>
            <a:off x="7626099" y="3981348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Make a new note screen</a:t>
            </a: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Prototype Demonstration: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5" name="Google Shape;315;p40" title="RPReplay_Final1646431197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5824" y="405650"/>
            <a:ext cx="2082000" cy="450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1283400" y="735000"/>
            <a:ext cx="65772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might we motivate people to learn and pursue creative activities in a way that utilizes their existing interests?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the abundance of distractions and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our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daily lives, it can be challenging to feel motivated in exploring hobbies and creative outlets.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2442875" y="0"/>
            <a:ext cx="45054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 YOUR CREATIVE CURIOSITIES SOME DIRECTION!</a:t>
            </a:r>
            <a:b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227875" y="1684825"/>
            <a:ext cx="69354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Many people struggle with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choice paralysis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when it comes to starting and finishing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creative tasks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Amble provides </a:t>
            </a:r>
            <a:r>
              <a:rPr b="1" lang="en" sz="1800">
                <a:solidFill>
                  <a:srgbClr val="567DC6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direction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by giving users a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customized roadmap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achieve their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artistic goals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explore curiosities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without the pressure of expectations.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33000" lvl="0" marL="3600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703225" y="1131400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Values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703225" y="1823925"/>
            <a:ext cx="7247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Within our platform, we aim to encode the values of </a:t>
            </a:r>
            <a:r>
              <a:rPr b="1" lang="en" sz="1800">
                <a:solidFill>
                  <a:srgbClr val="567DC6"/>
                </a:solidFill>
              </a:rPr>
              <a:t>efficiency</a:t>
            </a:r>
            <a:r>
              <a:rPr lang="en" sz="1800"/>
              <a:t>, </a:t>
            </a:r>
            <a:r>
              <a:rPr b="1" lang="en" sz="1800">
                <a:solidFill>
                  <a:srgbClr val="567DC6"/>
                </a:solidFill>
              </a:rPr>
              <a:t>learnability</a:t>
            </a:r>
            <a:r>
              <a:rPr lang="en" sz="1800"/>
              <a:t>, and </a:t>
            </a:r>
            <a:r>
              <a:rPr b="1" lang="en" sz="1800">
                <a:solidFill>
                  <a:srgbClr val="567DC6"/>
                </a:solidFill>
              </a:rPr>
              <a:t>inclusivity</a:t>
            </a:r>
            <a:r>
              <a:rPr lang="en" sz="1800"/>
              <a:t> for users. As we build amble, our goal is to embed these values through an understanding of our users and the context in which amble will be used.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Efficient design for users to easily and logically navigate</a:t>
            </a:r>
            <a:endParaRPr sz="15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Learnable elements and content</a:t>
            </a:r>
            <a:endParaRPr sz="15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Inclusive platform that caters to a diverse audience</a:t>
            </a:r>
            <a:endParaRPr sz="1500"/>
          </a:p>
        </p:txBody>
      </p:sp>
      <p:sp>
        <p:nvSpPr>
          <p:cNvPr id="113" name="Google Shape;113;p17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777900" y="1525700"/>
            <a:ext cx="7588200" cy="3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85000" lnSpcReduction="1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focus on discovering how efficient, learnable, and inclusive our platform is for users.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Learnability: judged the speed and amount that users improved their navigation of the platform when asked to do perform each task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Efficiency: judged as how easily users were able to complete a task without confusion or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Inclusivity: measured how naturally users felt they were able to do a task regardless of their skill level with using technology and ability to learn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703225" y="877925"/>
            <a:ext cx="692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Usability Goals &amp; Key Measurements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1744800" y="508025"/>
            <a:ext cx="565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Heuristic</a:t>
            </a:r>
            <a:r>
              <a:rPr b="1" lang="en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Evaluation Results</a:t>
            </a:r>
            <a:r>
              <a:rPr b="1" lang="en" sz="32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1127250" y="1859275"/>
            <a:ext cx="6889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D9EAD3"/>
                </a:solidFill>
                <a:latin typeface="Roboto"/>
                <a:ea typeface="Roboto"/>
                <a:cs typeface="Roboto"/>
                <a:sym typeface="Roboto"/>
              </a:rPr>
              <a:t>1-2 Severity:</a:t>
            </a: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17          </a:t>
            </a:r>
            <a:r>
              <a:rPr b="1" lang="en" sz="3000">
                <a:solidFill>
                  <a:srgbClr val="EAD1DC"/>
                </a:solidFill>
                <a:latin typeface="Roboto"/>
                <a:ea typeface="Roboto"/>
                <a:cs typeface="Roboto"/>
                <a:sym typeface="Roboto"/>
              </a:rPr>
              <a:t>11 changes</a:t>
            </a:r>
            <a:endParaRPr b="1" sz="3000">
              <a:solidFill>
                <a:srgbClr val="EAD1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4A7D6"/>
                </a:solidFill>
                <a:latin typeface="Roboto"/>
                <a:ea typeface="Roboto"/>
                <a:cs typeface="Roboto"/>
                <a:sym typeface="Roboto"/>
              </a:rPr>
              <a:t>3-4 Severity:</a:t>
            </a:r>
            <a:r>
              <a:rPr b="1" lang="en" sz="3000">
                <a:solidFill>
                  <a:srgbClr val="9F39B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14           </a:t>
            </a:r>
            <a:r>
              <a:rPr b="1" lang="en" sz="3000">
                <a:solidFill>
                  <a:srgbClr val="EAD1DC"/>
                </a:solidFill>
                <a:latin typeface="Roboto"/>
                <a:ea typeface="Roboto"/>
                <a:cs typeface="Roboto"/>
                <a:sym typeface="Roboto"/>
              </a:rPr>
              <a:t>10 changes</a:t>
            </a:r>
            <a:endParaRPr b="1" sz="3000">
              <a:solidFill>
                <a:srgbClr val="EAD1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4655550" y="2102875"/>
            <a:ext cx="563100" cy="20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4655550" y="3024900"/>
            <a:ext cx="563100" cy="20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781450" y="1062275"/>
            <a:ext cx="7598100" cy="32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10000"/>
          </a:bodyPr>
          <a:lstStyle/>
          <a:p>
            <a:pPr indent="-3429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Overall, feedback was generally positive in regards to the logical navigation and interactivity between tasks, particularly with the minimalistic and sleek design of our app.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statistics showed 17 violations within the 1-2 severity levels. Though some were due to figma limitations, we so far have planned and begun to implement 11 of the 1-2 sev. violation solutions through our re-design process.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violated heuristics: visibility of status (4), consistency (6), accessible (5)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1127250" y="1333650"/>
            <a:ext cx="6889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B4A7D6"/>
                </a:solidFill>
                <a:latin typeface="Roboto"/>
                <a:ea typeface="Roboto"/>
                <a:cs typeface="Roboto"/>
                <a:sym typeface="Roboto"/>
              </a:rPr>
              <a:t>3-4 Severity:</a:t>
            </a:r>
            <a:r>
              <a:rPr b="1" lang="en" sz="3000">
                <a:solidFill>
                  <a:srgbClr val="9F39B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000">
              <a:solidFill>
                <a:srgbClr val="9F39B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14           </a:t>
            </a:r>
            <a:r>
              <a:rPr b="1" lang="en" sz="3000">
                <a:solidFill>
                  <a:srgbClr val="EAD1DC"/>
                </a:solidFill>
                <a:latin typeface="Roboto"/>
                <a:ea typeface="Roboto"/>
                <a:cs typeface="Roboto"/>
                <a:sym typeface="Roboto"/>
              </a:rPr>
              <a:t>10 changes</a:t>
            </a:r>
            <a:endParaRPr b="1" sz="3000">
              <a:solidFill>
                <a:srgbClr val="EAD1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3548000" y="2489900"/>
            <a:ext cx="563100" cy="20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